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4" r:id="rId9"/>
    <p:sldId id="262" r:id="rId10"/>
  </p:sldIdLst>
  <p:sldSz cx="14630400" cy="8229600"/>
  <p:notesSz cx="8229600" cy="14630400"/>
  <p:embeddedFontLst>
    <p:embeddedFont>
      <p:font typeface="Inter" panose="02000503000000020004" pitchFamily="2" charset="0"/>
      <p:regular r:id="rId12"/>
    </p:embeddedFont>
  </p:embeddedFontLst>
  <p:defaultTextStyle>
    <a:defPPr>
      <a:defRPr lang="en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52"/>
    <p:restoredTop sz="94610"/>
  </p:normalViewPr>
  <p:slideViewPr>
    <p:cSldViewPr snapToGrid="0" snapToObjects="1">
      <p:cViewPr varScale="1">
        <p:scale>
          <a:sx n="99" d="100"/>
          <a:sy n="99" d="100"/>
        </p:scale>
        <p:origin x="200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1042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D32C44-A5CB-719E-8255-3055D83EA7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BAECB2-8038-A853-32A5-27C9BF1D9D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1EEE3F-B730-C91F-420B-CB54F75BF6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795595-D8D1-50D8-8A3D-691A880C85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4991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5643" y="495603"/>
            <a:ext cx="7556421" cy="1589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🚗</a:t>
            </a: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Intelligent Automotive Assistant with RAG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6125642" y="2322456"/>
            <a:ext cx="7556421" cy="2738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Team members: </a:t>
            </a:r>
            <a:b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</a:b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TrongPV6</a:t>
            </a:r>
            <a:b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</a:b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HuongTT11</a:t>
            </a:r>
            <a:b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</a:b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TuanDV35</a:t>
            </a:r>
            <a:b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</a:b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 AnhPC1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- HiepND7</a:t>
            </a:r>
            <a:b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</a:b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-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QuangLNT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65578"/>
            <a:ext cx="6237684" cy="810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Overview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302930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aim to build a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domain-specific AI assistant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using Retrieval-Augmented Generation (RAG) technology, tailored for the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automotive dealership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industry.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37077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Core Goals</a:t>
            </a:r>
            <a:endParaRPr lang="en-US" sz="2450" dirty="0"/>
          </a:p>
        </p:txBody>
      </p:sp>
      <p:sp>
        <p:nvSpPr>
          <p:cNvPr id="5" name="Text 3"/>
          <p:cNvSpPr/>
          <p:nvPr/>
        </p:nvSpPr>
        <p:spPr>
          <a:xfrm>
            <a:off x="793790" y="485382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Streamline internal information retrieval (vehicle specs, pricing, repair history, parts inventory).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65892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personalized car recommendations based on budget, needs, and user count.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237077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Functionalities</a:t>
            </a:r>
            <a:endParaRPr lang="en-US" sz="2450" dirty="0"/>
          </a:p>
        </p:txBody>
      </p:sp>
      <p:sp>
        <p:nvSpPr>
          <p:cNvPr id="8" name="Text 6"/>
          <p:cNvSpPr/>
          <p:nvPr/>
        </p:nvSpPr>
        <p:spPr>
          <a:xfrm>
            <a:off x="7599521" y="485382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Intelligent Q&amp;A for complex queries.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29601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Personalized Car Recommendation engine.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73821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Automotive News Search for industry updates.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5EBE3BC4-05BF-8D88-E9D2-10972AF34130}"/>
              </a:ext>
            </a:extLst>
          </p:cNvPr>
          <p:cNvSpPr/>
          <p:nvPr/>
        </p:nvSpPr>
        <p:spPr>
          <a:xfrm>
            <a:off x="793790" y="502276"/>
            <a:ext cx="6237684" cy="810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Tech Stack</a:t>
            </a:r>
            <a:endParaRPr lang="en-US" sz="49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FA44C6C7-CF58-D440-E115-1E192D2A8E5D}"/>
              </a:ext>
            </a:extLst>
          </p:cNvPr>
          <p:cNvSpPr/>
          <p:nvPr/>
        </p:nvSpPr>
        <p:spPr>
          <a:xfrm>
            <a:off x="793789" y="1877780"/>
            <a:ext cx="13042821" cy="5321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Our intelligent automotive assistant is built upon a robust and modern tech stack, </a:t>
            </a:r>
          </a:p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ensuring efficiency, scalability, and cutting-edge performance for our RAG-based pipeline:</a:t>
            </a:r>
          </a:p>
          <a:p>
            <a:pPr>
              <a:lnSpc>
                <a:spcPts val="2850"/>
              </a:lnSpc>
            </a:pPr>
            <a:endParaRPr lang="en-US" sz="1750" b="1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 marL="342900" indent="-342900">
              <a:lnSpc>
                <a:spcPts val="2850"/>
              </a:lnSpc>
              <a:buFontTx/>
              <a:buChar char="-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Vector Database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: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ChromaDB</a:t>
            </a: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>
              <a:lnSpc>
                <a:spcPts val="2850"/>
              </a:lnSpc>
            </a:pP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 marL="342900" indent="-342900">
              <a:lnSpc>
                <a:spcPts val="2850"/>
              </a:lnSpc>
              <a:buFontTx/>
              <a:buChar char="-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Frameworks: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LangChain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,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LangGraph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,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Markitdown</a:t>
            </a: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>
              <a:lnSpc>
                <a:spcPts val="2850"/>
              </a:lnSpc>
            </a:pP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 marL="342900" indent="-342900">
              <a:lnSpc>
                <a:spcPts val="2850"/>
              </a:lnSpc>
              <a:buFontTx/>
              <a:buChar char="-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L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arge Language Models &amp; Embeddings: 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OpenAI (GPT-4o-mini, text-embedding-3-small)</a:t>
            </a:r>
          </a:p>
          <a:p>
            <a:pPr>
              <a:lnSpc>
                <a:spcPts val="2850"/>
              </a:lnSpc>
            </a:pP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 marL="342900" indent="-342900">
              <a:lnSpc>
                <a:spcPts val="2850"/>
              </a:lnSpc>
              <a:buFontTx/>
              <a:buChar char="-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Search API: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Tavily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API</a:t>
            </a:r>
          </a:p>
          <a:p>
            <a:pPr marL="342900" indent="-342900">
              <a:lnSpc>
                <a:spcPts val="2850"/>
              </a:lnSpc>
              <a:buFontTx/>
              <a:buChar char="-"/>
            </a:pP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 marL="342900" indent="-342900">
              <a:lnSpc>
                <a:spcPts val="2850"/>
              </a:lnSpc>
              <a:buFontTx/>
              <a:buChar char="-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Frontend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: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Streamlit</a:t>
            </a: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>
              <a:lnSpc>
                <a:spcPts val="2850"/>
              </a:lnSpc>
            </a:pP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>
              <a:lnSpc>
                <a:spcPts val="2850"/>
              </a:lnSpc>
            </a:pP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7321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7820" y="516850"/>
            <a:ext cx="7187565" cy="669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How It Works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657820" y="1561743"/>
            <a:ext cx="13314759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RAG pipeline seamlessly combines internal knowledge with AI's natural language generation capabilities.</a:t>
            </a:r>
            <a:endParaRPr lang="en-US" sz="1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820" y="2073950"/>
            <a:ext cx="939760" cy="112776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85461" y="2261830"/>
            <a:ext cx="2626043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1. User Input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1785461" y="2697599"/>
            <a:ext cx="12187118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User sends request via web UI</a:t>
            </a:r>
            <a:endParaRPr lang="en-US" sz="14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820" y="3201710"/>
            <a:ext cx="939760" cy="112776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785461" y="3389590"/>
            <a:ext cx="2941082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2. Classify user’s intent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1785461" y="3825359"/>
            <a:ext cx="12187118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Classify user intent: recommendation, search from knowledge page, search news</a:t>
            </a:r>
            <a:endParaRPr lang="en-US" dirty="0"/>
          </a:p>
          <a:p>
            <a:pPr marL="0" indent="0" algn="l">
              <a:lnSpc>
                <a:spcPts val="2350"/>
              </a:lnSpc>
              <a:buNone/>
            </a:pPr>
            <a:b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</a:br>
            <a:endParaRPr lang="en-US" sz="14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820" y="4329470"/>
            <a:ext cx="939760" cy="112776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785461" y="4517350"/>
            <a:ext cx="2584609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3. Recommendation</a:t>
            </a:r>
            <a:endParaRPr lang="en-US" sz="2000" dirty="0"/>
          </a:p>
        </p:txBody>
      </p:sp>
      <p:sp>
        <p:nvSpPr>
          <p:cNvPr id="12" name="Text 7"/>
          <p:cNvSpPr/>
          <p:nvPr/>
        </p:nvSpPr>
        <p:spPr>
          <a:xfrm>
            <a:off x="1785461" y="4953119"/>
            <a:ext cx="12187118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Recommend car based on user requirement</a:t>
            </a:r>
            <a:endParaRPr lang="en-US" sz="14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7820" y="5457230"/>
            <a:ext cx="939760" cy="112776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785461" y="5645110"/>
            <a:ext cx="2584609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4. Search data from knowledge base</a:t>
            </a:r>
            <a:endParaRPr lang="en-US" sz="2000" dirty="0"/>
          </a:p>
        </p:txBody>
      </p:sp>
      <p:sp>
        <p:nvSpPr>
          <p:cNvPr id="15" name="Text 9"/>
          <p:cNvSpPr/>
          <p:nvPr/>
        </p:nvSpPr>
        <p:spPr>
          <a:xfrm>
            <a:off x="1785461" y="6080879"/>
            <a:ext cx="12187118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Search data in </a:t>
            </a:r>
            <a:r>
              <a:rPr lang="en-US" sz="14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ChromaDB</a:t>
            </a: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using efficient similarity search.</a:t>
            </a:r>
            <a:endParaRPr lang="en-US" sz="145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7820" y="6584990"/>
            <a:ext cx="939760" cy="1127760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785461" y="6772870"/>
            <a:ext cx="2584609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5. Search news from </a:t>
            </a:r>
            <a:r>
              <a:rPr lang="en-US" sz="2000" b="1" dirty="0" err="1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tavily</a:t>
            </a:r>
            <a:endParaRPr lang="en-US" sz="2000" dirty="0"/>
          </a:p>
        </p:txBody>
      </p:sp>
      <p:sp>
        <p:nvSpPr>
          <p:cNvPr id="18" name="Text 11"/>
          <p:cNvSpPr/>
          <p:nvPr/>
        </p:nvSpPr>
        <p:spPr>
          <a:xfrm>
            <a:off x="1785461" y="7208639"/>
            <a:ext cx="12187118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Search for news, events,…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5716"/>
            <a:ext cx="7223522" cy="810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📚</a:t>
            </a: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Knowledge Base Setup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222944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robust knowledge base is built to handle diverse automotive data, ensuring comprehensive and accurate responses.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157180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VN"/>
          </a:p>
        </p:txBody>
      </p:sp>
      <p:sp>
        <p:nvSpPr>
          <p:cNvPr id="5" name="Shape 3"/>
          <p:cNvSpPr/>
          <p:nvPr/>
        </p:nvSpPr>
        <p:spPr>
          <a:xfrm>
            <a:off x="2551688" y="284749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VN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761" y="3017639"/>
            <a:ext cx="272177" cy="34016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51084" y="3754636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Tools Used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1051084" y="4280654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markitdown: Efficiently converts PDF, DOCX, JSON to Markdown.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51084" y="5448657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ChromaDB: Provides a fast, local vector store for embeddings.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216962" y="3157180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VN"/>
          </a:p>
        </p:txBody>
      </p:sp>
      <p:sp>
        <p:nvSpPr>
          <p:cNvPr id="11" name="Shape 8"/>
          <p:cNvSpPr/>
          <p:nvPr/>
        </p:nvSpPr>
        <p:spPr>
          <a:xfrm>
            <a:off x="6974860" y="284749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VN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8933" y="3017639"/>
            <a:ext cx="272177" cy="340162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74256" y="3754636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Diverse Data Types</a:t>
            </a:r>
            <a:endParaRPr lang="en-US" sz="2450" dirty="0"/>
          </a:p>
        </p:txBody>
      </p:sp>
      <p:sp>
        <p:nvSpPr>
          <p:cNvPr id="14" name="Text 10"/>
          <p:cNvSpPr/>
          <p:nvPr/>
        </p:nvSpPr>
        <p:spPr>
          <a:xfrm>
            <a:off x="5474256" y="4280654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Detailed product specifications for all vehicle models.</a:t>
            </a:r>
            <a:endParaRPr lang="en-US" sz="1750" dirty="0"/>
          </a:p>
        </p:txBody>
      </p:sp>
      <p:sp>
        <p:nvSpPr>
          <p:cNvPr id="15" name="Text 11"/>
          <p:cNvSpPr/>
          <p:nvPr/>
        </p:nvSpPr>
        <p:spPr>
          <a:xfrm>
            <a:off x="5474256" y="5448657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repair history records for service inquiries.</a:t>
            </a:r>
            <a:endParaRPr lang="en-US" sz="1750" dirty="0"/>
          </a:p>
        </p:txBody>
      </p:sp>
      <p:sp>
        <p:nvSpPr>
          <p:cNvPr id="16" name="Text 12"/>
          <p:cNvSpPr/>
          <p:nvPr/>
        </p:nvSpPr>
        <p:spPr>
          <a:xfrm>
            <a:off x="5474256" y="6253758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availability of parts in the warehouse.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9640133" y="3157180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VN"/>
          </a:p>
        </p:txBody>
      </p:sp>
      <p:sp>
        <p:nvSpPr>
          <p:cNvPr id="18" name="Shape 14"/>
          <p:cNvSpPr/>
          <p:nvPr/>
        </p:nvSpPr>
        <p:spPr>
          <a:xfrm>
            <a:off x="11398032" y="284749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6237C8"/>
          </a:solidFill>
          <a:ln/>
        </p:spPr>
        <p:txBody>
          <a:bodyPr/>
          <a:lstStyle/>
          <a:p>
            <a:endParaRPr lang="en-VN"/>
          </a:p>
        </p:txBody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02105" y="3017639"/>
            <a:ext cx="272177" cy="340162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9897427" y="3754636"/>
            <a:ext cx="3681770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LangChain Implementation</a:t>
            </a:r>
            <a:endParaRPr lang="en-US" sz="2450" dirty="0"/>
          </a:p>
        </p:txBody>
      </p:sp>
      <p:sp>
        <p:nvSpPr>
          <p:cNvPr id="21" name="Text 16"/>
          <p:cNvSpPr/>
          <p:nvPr/>
        </p:nvSpPr>
        <p:spPr>
          <a:xfrm>
            <a:off x="9897427" y="4670584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Advanced chunking strategies for optimal retrieval.</a:t>
            </a:r>
            <a:endParaRPr lang="en-US" sz="1750" dirty="0"/>
          </a:p>
        </p:txBody>
      </p:sp>
      <p:sp>
        <p:nvSpPr>
          <p:cNvPr id="22" name="Text 17"/>
          <p:cNvSpPr/>
          <p:nvPr/>
        </p:nvSpPr>
        <p:spPr>
          <a:xfrm>
            <a:off x="9897427" y="5475684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Robust embedding techniques for semantic search.</a:t>
            </a:r>
            <a:endParaRPr lang="en-US" sz="1750" dirty="0"/>
          </a:p>
        </p:txBody>
      </p:sp>
      <p:sp>
        <p:nvSpPr>
          <p:cNvPr id="23" name="Text 18"/>
          <p:cNvSpPr/>
          <p:nvPr/>
        </p:nvSpPr>
        <p:spPr>
          <a:xfrm>
            <a:off x="9897427" y="6280785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Sophisticated retrieval pipeline for accurate context fetching.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3679"/>
            <a:ext cx="9463445" cy="810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Chatbot Agents &amp; Capabilities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30774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system orchestrates specialized agents to deliver precise and multi-faceted responses.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695462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4545925"/>
            <a:ext cx="3312914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Knowledge Base Search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793790" y="5071943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Answers internal queries: vehicle info, repair details, pricing, parts inventory.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695462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5893" y="4545925"/>
            <a:ext cx="3119199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Car Recommendation</a:t>
            </a:r>
            <a:endParaRPr lang="en-US" sz="2450" dirty="0"/>
          </a:p>
        </p:txBody>
      </p:sp>
      <p:sp>
        <p:nvSpPr>
          <p:cNvPr id="9" name="Text 5"/>
          <p:cNvSpPr/>
          <p:nvPr/>
        </p:nvSpPr>
        <p:spPr>
          <a:xfrm>
            <a:off x="5235893" y="5071943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Recommends cars based on user input: budget, needs, usage purpose.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695462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7995" y="4545925"/>
            <a:ext cx="3542705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Automotive News Search</a:t>
            </a:r>
            <a:endParaRPr lang="en-US" sz="2450" dirty="0"/>
          </a:p>
        </p:txBody>
      </p:sp>
      <p:sp>
        <p:nvSpPr>
          <p:cNvPr id="12" name="Text 7"/>
          <p:cNvSpPr/>
          <p:nvPr/>
        </p:nvSpPr>
        <p:spPr>
          <a:xfrm>
            <a:off x="9677995" y="5071943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Fetches the latest automotive news from various industry sources.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793790" y="605289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Orchestration via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LangGraph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seamless multi-turn workflows.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5002" y="295237"/>
            <a:ext cx="6237684" cy="810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🎯</a:t>
            </a: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r>
              <a:rPr lang="en-US" sz="490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LangGraph</a:t>
            </a: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Flow</a:t>
            </a:r>
            <a:endParaRPr lang="en-US" sz="49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D8DBEAA-0E2B-F489-9843-221007D8F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636" y="1314450"/>
            <a:ext cx="6642100" cy="56007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D57122-1ED3-0115-0896-66664E93AA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818EDC1-8C31-2020-DCC0-A2AC162EC1B8}"/>
              </a:ext>
            </a:extLst>
          </p:cNvPr>
          <p:cNvSpPr/>
          <p:nvPr/>
        </p:nvSpPr>
        <p:spPr>
          <a:xfrm>
            <a:off x="793790" y="2072521"/>
            <a:ext cx="6237684" cy="810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🎯</a:t>
            </a: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Demo Scenarios</a:t>
            </a:r>
            <a:endParaRPr lang="en-US" sz="49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0045E2AC-3C2E-FF11-AEBB-CA08CFE0BADF}"/>
              </a:ext>
            </a:extLst>
          </p:cNvPr>
          <p:cNvSpPr/>
          <p:nvPr/>
        </p:nvSpPr>
        <p:spPr>
          <a:xfrm>
            <a:off x="793790" y="333625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Experience the intelligent assistant in action with practical use cases:</a:t>
            </a:r>
            <a:endParaRPr lang="en-US" sz="1750" dirty="0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3F47B991-DA8F-7D05-5951-422CB82A4D5D}"/>
              </a:ext>
            </a:extLst>
          </p:cNvPr>
          <p:cNvSpPr/>
          <p:nvPr/>
        </p:nvSpPr>
        <p:spPr>
          <a:xfrm>
            <a:off x="793790" y="395430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VN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E5F3D4CC-89ED-E8CD-2393-21F9F6ED6FEA}"/>
              </a:ext>
            </a:extLst>
          </p:cNvPr>
          <p:cNvSpPr/>
          <p:nvPr/>
        </p:nvSpPr>
        <p:spPr>
          <a:xfrm>
            <a:off x="1530906" y="3996809"/>
            <a:ext cx="3421499" cy="935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Family Car Recommendation</a:t>
            </a:r>
            <a:endParaRPr lang="en-US" sz="29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D3096787-0139-5F34-08B4-2D6B417A4471}"/>
              </a:ext>
            </a:extLst>
          </p:cNvPr>
          <p:cNvSpPr/>
          <p:nvPr/>
        </p:nvSpPr>
        <p:spPr>
          <a:xfrm>
            <a:off x="1530906" y="5068252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"I want to buy a car with a budget of 800 million, which car is suitable?"</a:t>
            </a:r>
            <a:endParaRPr lang="en-US" sz="1750" dirty="0"/>
          </a:p>
        </p:txBody>
      </p:sp>
      <p:sp>
        <p:nvSpPr>
          <p:cNvPr id="7" name="Shape 5">
            <a:extLst>
              <a:ext uri="{FF2B5EF4-FFF2-40B4-BE49-F238E27FC236}">
                <a16:creationId xmlns:a16="http://schemas.microsoft.com/office/drawing/2014/main" id="{3DA8DC7F-A093-7B73-C04D-38D4DFD9063D}"/>
              </a:ext>
            </a:extLst>
          </p:cNvPr>
          <p:cNvSpPr/>
          <p:nvPr/>
        </p:nvSpPr>
        <p:spPr>
          <a:xfrm>
            <a:off x="5235893" y="395430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VN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7FA7B6C0-C6CB-A66B-F5FA-210CE150379F}"/>
              </a:ext>
            </a:extLst>
          </p:cNvPr>
          <p:cNvSpPr/>
          <p:nvPr/>
        </p:nvSpPr>
        <p:spPr>
          <a:xfrm>
            <a:off x="5973008" y="3996809"/>
            <a:ext cx="3421499" cy="935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Parts Availability Check</a:t>
            </a:r>
            <a:endParaRPr lang="en-US" sz="2900" dirty="0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DC17BFD3-E4F6-4F94-EAA0-03E686037F57}"/>
              </a:ext>
            </a:extLst>
          </p:cNvPr>
          <p:cNvSpPr/>
          <p:nvPr/>
        </p:nvSpPr>
        <p:spPr>
          <a:xfrm>
            <a:off x="5973008" y="5068252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"What accessories are currently available for a Toyota Vios?"</a:t>
            </a:r>
            <a:endParaRPr lang="en-US" sz="1750" dirty="0"/>
          </a:p>
        </p:txBody>
      </p:sp>
      <p:sp>
        <p:nvSpPr>
          <p:cNvPr id="10" name="Shape 8">
            <a:extLst>
              <a:ext uri="{FF2B5EF4-FFF2-40B4-BE49-F238E27FC236}">
                <a16:creationId xmlns:a16="http://schemas.microsoft.com/office/drawing/2014/main" id="{E451D3D0-30A8-A69A-647F-2AE5344EB49F}"/>
              </a:ext>
            </a:extLst>
          </p:cNvPr>
          <p:cNvSpPr/>
          <p:nvPr/>
        </p:nvSpPr>
        <p:spPr>
          <a:xfrm>
            <a:off x="9677995" y="395430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VN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A2AE4367-20F9-E2CE-14E7-7716D426492A}"/>
              </a:ext>
            </a:extLst>
          </p:cNvPr>
          <p:cNvSpPr/>
          <p:nvPr/>
        </p:nvSpPr>
        <p:spPr>
          <a:xfrm>
            <a:off x="10415111" y="3996809"/>
            <a:ext cx="3421499" cy="467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Latest EV News</a:t>
            </a:r>
            <a:endParaRPr lang="en-US" sz="2900" dirty="0"/>
          </a:p>
        </p:txBody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393D426C-27F7-BCC3-8BD0-0FC061D5F4ED}"/>
              </a:ext>
            </a:extLst>
          </p:cNvPr>
          <p:cNvSpPr/>
          <p:nvPr/>
        </p:nvSpPr>
        <p:spPr>
          <a:xfrm>
            <a:off x="10415111" y="4600575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”N</a:t>
            </a:r>
            <a:r>
              <a:rPr lang="en-US" dirty="0"/>
              <a:t>ews about Tesla model 3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?"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2010375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08002"/>
            <a:ext cx="8961239" cy="810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🚀</a:t>
            </a: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Next Steps &amp; Enhancements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33717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roadmap for continuous improvement and expanded capabilities: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8978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 with real-time inventory systems for up-to-the-minute stock data.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3198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a voice assistant interface for hands-free interaction.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7418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Enhance personalization with detailed user profiles and past interactions.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163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multilingual support, including both English and Vietnamese.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585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 integration with CRM systems for a holistic customer view.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554</Words>
  <Application>Microsoft Macintosh PowerPoint</Application>
  <PresentationFormat>Custom</PresentationFormat>
  <Paragraphs>84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Petrona Bold</vt:lpstr>
      <vt:lpstr>Arial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Quang Le</cp:lastModifiedBy>
  <cp:revision>4</cp:revision>
  <dcterms:created xsi:type="dcterms:W3CDTF">2025-07-19T04:43:19Z</dcterms:created>
  <dcterms:modified xsi:type="dcterms:W3CDTF">2025-07-19T07:19:52Z</dcterms:modified>
</cp:coreProperties>
</file>